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65" r:id="rId8"/>
    <p:sldId id="266" r:id="rId9"/>
    <p:sldId id="259" r:id="rId10"/>
    <p:sldId id="260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8CADD-5AA4-4945-BC8B-451358ED7B49}" type="datetimeFigureOut">
              <a:rPr lang="pt-BR" smtClean="0"/>
              <a:pPr/>
              <a:t>09/12/2014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8C80-6CA2-452E-8185-BC8161B559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8CADD-5AA4-4945-BC8B-451358ED7B49}" type="datetimeFigureOut">
              <a:rPr lang="pt-BR" smtClean="0"/>
              <a:pPr/>
              <a:t>09/12/2014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8C80-6CA2-452E-8185-BC8161B559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8CADD-5AA4-4945-BC8B-451358ED7B49}" type="datetimeFigureOut">
              <a:rPr lang="pt-BR" smtClean="0"/>
              <a:pPr/>
              <a:t>09/12/2014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8C80-6CA2-452E-8185-BC8161B559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8CADD-5AA4-4945-BC8B-451358ED7B49}" type="datetimeFigureOut">
              <a:rPr lang="pt-BR" smtClean="0"/>
              <a:pPr/>
              <a:t>09/12/2014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8C80-6CA2-452E-8185-BC8161B559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8CADD-5AA4-4945-BC8B-451358ED7B49}" type="datetimeFigureOut">
              <a:rPr lang="pt-BR" smtClean="0"/>
              <a:pPr/>
              <a:t>09/12/2014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8C80-6CA2-452E-8185-BC8161B559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8CADD-5AA4-4945-BC8B-451358ED7B49}" type="datetimeFigureOut">
              <a:rPr lang="pt-BR" smtClean="0"/>
              <a:pPr/>
              <a:t>09/12/2014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8C80-6CA2-452E-8185-BC8161B559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8CADD-5AA4-4945-BC8B-451358ED7B49}" type="datetimeFigureOut">
              <a:rPr lang="pt-BR" smtClean="0"/>
              <a:pPr/>
              <a:t>09/12/2014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8C80-6CA2-452E-8185-BC8161B559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8CADD-5AA4-4945-BC8B-451358ED7B49}" type="datetimeFigureOut">
              <a:rPr lang="pt-BR" smtClean="0"/>
              <a:pPr/>
              <a:t>09/12/2014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8C80-6CA2-452E-8185-BC8161B559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8CADD-5AA4-4945-BC8B-451358ED7B49}" type="datetimeFigureOut">
              <a:rPr lang="pt-BR" smtClean="0"/>
              <a:pPr/>
              <a:t>09/12/2014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8C80-6CA2-452E-8185-BC8161B559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8CADD-5AA4-4945-BC8B-451358ED7B49}" type="datetimeFigureOut">
              <a:rPr lang="pt-BR" smtClean="0"/>
              <a:pPr/>
              <a:t>09/12/2014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58C80-6CA2-452E-8185-BC8161B559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0B8CADD-5AA4-4945-BC8B-451358ED7B49}" type="datetimeFigureOut">
              <a:rPr lang="pt-BR" smtClean="0"/>
              <a:pPr/>
              <a:t>09/12/2014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F758C80-6CA2-452E-8185-BC8161B559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B8CADD-5AA4-4945-BC8B-451358ED7B49}" type="datetimeFigureOut">
              <a:rPr lang="pt-BR" smtClean="0"/>
              <a:pPr/>
              <a:t>09/12/2014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F758C80-6CA2-452E-8185-BC8161B559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ltura.gov.br/inicio" TargetMode="External"/><Relationship Id="rId2" Type="http://schemas.openxmlformats.org/officeDocument/2006/relationships/hyperlink" Target="http://www.cultura.gov.br/documents/10883/1171222/Edital+Mais+Cultura+nas+Universidades+_07out.pdf/ce8f8635-5fdc-4eb9-a96c-672fad5129a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mec.gov.b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planalto.gov.br/cultura-viva-completa-10-anos-com-mais-de-4-mil-pontos-de-cultura-implantado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ec.gov.br/index.php?option=com_content&amp;view=article&amp;id=287&amp;Itemid=818&amp;msg=1" TargetMode="External"/><Relationship Id="rId2" Type="http://schemas.openxmlformats.org/officeDocument/2006/relationships/hyperlink" Target="http://www.cultura.gov.br/secretarias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if.org.br/" TargetMode="External"/><Relationship Id="rId5" Type="http://schemas.openxmlformats.org/officeDocument/2006/relationships/hyperlink" Target="http://www.andifes.org.br/" TargetMode="External"/><Relationship Id="rId4" Type="http://schemas.openxmlformats.org/officeDocument/2006/relationships/hyperlink" Target="http://portal.mec.gov.br/index.php?option=com_content&amp;view=article&amp;id=286&amp;Itemid=52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1470025"/>
          </a:xfrm>
        </p:spPr>
        <p:txBody>
          <a:bodyPr/>
          <a:lstStyle/>
          <a:p>
            <a:r>
              <a:rPr lang="pt-BR" dirty="0" smtClean="0"/>
              <a:t>EDITAL MAIS CULTURA NAS UNIVERSIDADES</a:t>
            </a:r>
            <a:endParaRPr lang="pt-BR" dirty="0"/>
          </a:p>
        </p:txBody>
      </p:sp>
      <p:pic>
        <p:nvPicPr>
          <p:cNvPr id="15362" name="Picture 2" descr="Exibindo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72816"/>
            <a:ext cx="5256584" cy="374441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259632" y="593467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“Este projeto vai enriquecer a vida cultural dos estudantes das universidades e institutos federais de educação”, enfatizou a ministra da Cultura, Marta Suplicy. Foto: Marcelo Camargo/Agência Brasil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Participação de todos interessados no envio de Propostas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>
            <a:normAutofit fontScale="25000" lnSpcReduction="20000"/>
          </a:bodyPr>
          <a:lstStyle/>
          <a:p>
            <a:r>
              <a:rPr lang="pt-BR" sz="5000" b="1" dirty="0"/>
              <a:t>FORMULÁRIO SIMPLIFICADO PARA INSCRIÇÃO/SELEÇÃO DE AÇÃO INTEGRANTE DO PLANO DE CULTURA DA UFRN, COM VISTAS À PARTICIPAÇÃO NO EDITAL MAIS CULTURA NAS </a:t>
            </a:r>
            <a:r>
              <a:rPr lang="pt-BR" sz="5000" b="1" dirty="0" smtClean="0"/>
              <a:t>UNIVERSIDADES/MINC</a:t>
            </a:r>
          </a:p>
          <a:p>
            <a:r>
              <a:rPr lang="pt-BR" sz="5000" b="1" dirty="0" smtClean="0"/>
              <a:t>OBS: ESTE FORMULÁRIO ESTÁ EM ANEXO PARA INSCRIÇÃO INTERNA DE PROPONENTE SDA UFRN</a:t>
            </a:r>
            <a:endParaRPr lang="pt-BR" sz="5000" b="1" dirty="0" smtClean="0"/>
          </a:p>
          <a:p>
            <a:endParaRPr lang="pt-BR" sz="5000" dirty="0"/>
          </a:p>
          <a:p>
            <a:r>
              <a:rPr lang="pt-BR" sz="4900" dirty="0" smtClean="0">
                <a:latin typeface="Arial" pitchFamily="34" charset="0"/>
                <a:cs typeface="Arial" pitchFamily="34" charset="0"/>
              </a:rPr>
              <a:t>Nome da Ação Proposta:</a:t>
            </a:r>
          </a:p>
          <a:p>
            <a:r>
              <a:rPr lang="pt-BR" sz="4900" dirty="0" smtClean="0">
                <a:latin typeface="Arial" pitchFamily="34" charset="0"/>
                <a:cs typeface="Arial" pitchFamily="34" charset="0"/>
              </a:rPr>
              <a:t>Coordenador (a):</a:t>
            </a:r>
          </a:p>
          <a:p>
            <a:r>
              <a:rPr lang="pt-BR" sz="4900" dirty="0" smtClean="0">
                <a:latin typeface="Arial" pitchFamily="34" charset="0"/>
                <a:cs typeface="Arial" pitchFamily="34" charset="0"/>
              </a:rPr>
              <a:t>Departamento:</a:t>
            </a:r>
          </a:p>
          <a:p>
            <a:r>
              <a:rPr lang="pt-BR" sz="4900" dirty="0" smtClean="0">
                <a:latin typeface="Arial" pitchFamily="34" charset="0"/>
                <a:cs typeface="Arial" pitchFamily="34" charset="0"/>
              </a:rPr>
              <a:t>Email:</a:t>
            </a:r>
          </a:p>
          <a:p>
            <a:r>
              <a:rPr lang="pt-BR" sz="4900" dirty="0" smtClean="0">
                <a:latin typeface="Arial" pitchFamily="34" charset="0"/>
                <a:cs typeface="Arial" pitchFamily="34" charset="0"/>
              </a:rPr>
              <a:t>Telefone:</a:t>
            </a:r>
          </a:p>
          <a:p>
            <a:r>
              <a:rPr lang="pt-BR" sz="4900" b="1" dirty="0" smtClean="0">
                <a:latin typeface="Arial" pitchFamily="34" charset="0"/>
                <a:cs typeface="Arial" pitchFamily="34" charset="0"/>
              </a:rPr>
              <a:t>Características </a:t>
            </a:r>
            <a:r>
              <a:rPr lang="pt-BR" sz="4900" b="1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4900" b="1" dirty="0" smtClean="0">
                <a:latin typeface="Arial" pitchFamily="34" charset="0"/>
                <a:cs typeface="Arial" pitchFamily="34" charset="0"/>
              </a:rPr>
              <a:t>Proposta</a:t>
            </a:r>
          </a:p>
          <a:p>
            <a:r>
              <a:rPr lang="pt-BR" sz="4900" b="1" dirty="0" smtClean="0">
                <a:latin typeface="Arial" pitchFamily="34" charset="0"/>
                <a:cs typeface="Arial" pitchFamily="34" charset="0"/>
              </a:rPr>
              <a:t>Discriminar Público-alvo</a:t>
            </a:r>
          </a:p>
          <a:p>
            <a:r>
              <a:rPr lang="pt-BR" sz="4900" b="1" dirty="0" smtClean="0">
                <a:latin typeface="Arial" pitchFamily="34" charset="0"/>
                <a:cs typeface="Arial" pitchFamily="34" charset="0"/>
              </a:rPr>
              <a:t>Interno </a:t>
            </a:r>
            <a:r>
              <a:rPr lang="pt-BR" sz="4900" b="1" dirty="0">
                <a:latin typeface="Arial" pitchFamily="34" charset="0"/>
                <a:cs typeface="Arial" pitchFamily="34" charset="0"/>
              </a:rPr>
              <a:t>e Externo</a:t>
            </a:r>
            <a:r>
              <a:rPr lang="pt-BR" sz="49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pt-BR" sz="4900" b="1" dirty="0" smtClean="0">
                <a:latin typeface="Arial" pitchFamily="34" charset="0"/>
                <a:cs typeface="Arial" pitchFamily="34" charset="0"/>
              </a:rPr>
              <a:t>Há </a:t>
            </a:r>
            <a:r>
              <a:rPr lang="pt-BR" sz="4900" b="1" dirty="0">
                <a:latin typeface="Arial" pitchFamily="34" charset="0"/>
                <a:cs typeface="Arial" pitchFamily="34" charset="0"/>
              </a:rPr>
              <a:t>Parcerias? </a:t>
            </a:r>
            <a:r>
              <a:rPr lang="pt-BR" sz="4900" dirty="0">
                <a:latin typeface="Arial" pitchFamily="34" charset="0"/>
                <a:cs typeface="Arial" pitchFamily="34" charset="0"/>
              </a:rPr>
              <a:t>Quais? Em caso positivo, preencha os campos abaixo e providencie carta de anuência da instituição, grupo ou outro tipo de parceria</a:t>
            </a:r>
            <a:r>
              <a:rPr lang="pt-BR" sz="4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4900" dirty="0" smtClean="0">
                <a:latin typeface="Arial" pitchFamily="34" charset="0"/>
                <a:cs typeface="Arial" pitchFamily="34" charset="0"/>
              </a:rPr>
              <a:t>Nome</a:t>
            </a:r>
            <a:r>
              <a:rPr lang="pt-BR" sz="4900" b="1" dirty="0">
                <a:latin typeface="Arial" pitchFamily="34" charset="0"/>
                <a:cs typeface="Arial" pitchFamily="34" charset="0"/>
              </a:rPr>
              <a:t> </a:t>
            </a:r>
            <a:endParaRPr lang="pt-BR" sz="4900" dirty="0">
              <a:latin typeface="Arial" pitchFamily="34" charset="0"/>
              <a:cs typeface="Arial" pitchFamily="34" charset="0"/>
            </a:endParaRPr>
          </a:p>
          <a:p>
            <a:r>
              <a:rPr lang="pt-BR" sz="4900" dirty="0" smtClean="0">
                <a:latin typeface="Arial" pitchFamily="34" charset="0"/>
                <a:cs typeface="Arial" pitchFamily="34" charset="0"/>
              </a:rPr>
              <a:t>Sigla</a:t>
            </a:r>
            <a:r>
              <a:rPr lang="pt-BR" sz="49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sz="4900" dirty="0">
                <a:latin typeface="Arial" pitchFamily="34" charset="0"/>
                <a:cs typeface="Arial" pitchFamily="34" charset="0"/>
              </a:rPr>
              <a:t>Parceria</a:t>
            </a:r>
          </a:p>
          <a:p>
            <a:r>
              <a:rPr lang="pt-BR" sz="4900" dirty="0" smtClean="0">
                <a:latin typeface="Arial" pitchFamily="34" charset="0"/>
                <a:cs typeface="Arial" pitchFamily="34" charset="0"/>
              </a:rPr>
              <a:t>Tipo </a:t>
            </a:r>
            <a:r>
              <a:rPr lang="pt-BR" sz="4900" dirty="0">
                <a:latin typeface="Arial" pitchFamily="34" charset="0"/>
                <a:cs typeface="Arial" pitchFamily="34" charset="0"/>
              </a:rPr>
              <a:t>de Instituição</a:t>
            </a:r>
          </a:p>
          <a:p>
            <a:r>
              <a:rPr lang="pt-BR" sz="4900" dirty="0" smtClean="0">
                <a:latin typeface="Arial" pitchFamily="34" charset="0"/>
                <a:cs typeface="Arial" pitchFamily="34" charset="0"/>
              </a:rPr>
              <a:t>Histórico</a:t>
            </a:r>
            <a:endParaRPr lang="pt-BR" sz="49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4900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sz="16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r>
              <a:rPr lang="pt-BR" sz="2400" b="1" dirty="0"/>
              <a:t>Descrição da Ação Proposta</a:t>
            </a:r>
            <a:endParaRPr lang="pt-BR" sz="2400" dirty="0"/>
          </a:p>
          <a:p>
            <a:r>
              <a:rPr lang="pt-BR" sz="2400" dirty="0"/>
              <a:t>Eixo(s) temático(s): </a:t>
            </a:r>
          </a:p>
          <a:p>
            <a:r>
              <a:rPr lang="pt-BR" sz="2400" dirty="0"/>
              <a:t>Resumo da Proposta:</a:t>
            </a:r>
          </a:p>
          <a:p>
            <a:r>
              <a:rPr lang="pt-BR" sz="2400" dirty="0"/>
              <a:t>Justificativa:</a:t>
            </a:r>
          </a:p>
          <a:p>
            <a:r>
              <a:rPr lang="pt-BR" sz="2400" dirty="0"/>
              <a:t>Fundamentação Teórica:</a:t>
            </a:r>
          </a:p>
          <a:p>
            <a:r>
              <a:rPr lang="pt-BR" sz="2400" b="1" dirty="0"/>
              <a:t>Objetivos da Ação Proposta</a:t>
            </a:r>
            <a:endParaRPr lang="pt-BR" sz="2400" dirty="0"/>
          </a:p>
          <a:p>
            <a:r>
              <a:rPr lang="pt-BR" sz="2400" dirty="0"/>
              <a:t>Objetivos Gerais:</a:t>
            </a:r>
          </a:p>
          <a:p>
            <a:r>
              <a:rPr lang="pt-BR" sz="2400" dirty="0"/>
              <a:t>Objetivos Específicos:</a:t>
            </a:r>
          </a:p>
          <a:p>
            <a:r>
              <a:rPr lang="pt-BR" sz="2400" b="1" dirty="0"/>
              <a:t>Metas da Ação Proposta</a:t>
            </a:r>
            <a:endParaRPr lang="pt-BR" sz="2400" dirty="0"/>
          </a:p>
          <a:p>
            <a:r>
              <a:rPr lang="pt-BR" sz="2400" b="1" dirty="0"/>
              <a:t>Metodologia</a:t>
            </a:r>
            <a:endParaRPr lang="pt-BR" sz="2400" dirty="0"/>
          </a:p>
          <a:p>
            <a:r>
              <a:rPr lang="pt-BR" sz="2400" b="1" dirty="0" smtClean="0"/>
              <a:t>Avaliação</a:t>
            </a:r>
          </a:p>
          <a:p>
            <a:r>
              <a:rPr lang="pt-BR" sz="2400" b="1" dirty="0"/>
              <a:t>Cronograma </a:t>
            </a:r>
            <a:r>
              <a:rPr lang="pt-BR" sz="2400" b="1" dirty="0" smtClean="0"/>
              <a:t>Físico</a:t>
            </a:r>
            <a:endParaRPr lang="pt-BR" sz="2400" dirty="0"/>
          </a:p>
          <a:p>
            <a:r>
              <a:rPr lang="pt-BR" sz="2400" b="1" dirty="0"/>
              <a:t>Cronograma Financeiro</a:t>
            </a:r>
            <a:endParaRPr lang="pt-BR" sz="2400" dirty="0"/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pt-BR" sz="2800" b="1" dirty="0"/>
              <a:t>Envolvimento da comunidade na qual a Instituição está inserida</a:t>
            </a:r>
            <a:endParaRPr lang="pt-BR" sz="2800" dirty="0"/>
          </a:p>
          <a:p>
            <a:r>
              <a:rPr lang="pt-BR" sz="2800" b="1" dirty="0"/>
              <a:t>Envolvimento </a:t>
            </a:r>
            <a:r>
              <a:rPr lang="pt-BR" sz="2800" b="1" dirty="0" smtClean="0"/>
              <a:t>da Ação Proposta com </a:t>
            </a:r>
            <a:r>
              <a:rPr lang="pt-BR" sz="2800" b="1" dirty="0"/>
              <a:t>a população em situação de vulnerabilidade social</a:t>
            </a:r>
            <a:endParaRPr lang="pt-BR" sz="2800" dirty="0"/>
          </a:p>
          <a:p>
            <a:r>
              <a:rPr lang="pt-BR" sz="2800" b="1" dirty="0"/>
              <a:t>Envolvimento da Ação com a diversidade cultural brasileira</a:t>
            </a:r>
            <a:endParaRPr lang="pt-BR" sz="2800" dirty="0"/>
          </a:p>
          <a:p>
            <a:r>
              <a:rPr lang="pt-BR" sz="2800" b="1" dirty="0"/>
              <a:t> Referências Bibliográficas</a:t>
            </a:r>
            <a:endParaRPr lang="pt-BR" sz="2800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476672"/>
            <a:ext cx="7772400" cy="587888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pt-BR" sz="4000" dirty="0" smtClean="0"/>
              <a:t>CRONOGRAMA INTERNO</a:t>
            </a:r>
          </a:p>
          <a:p>
            <a:r>
              <a:rPr lang="pt-BR" dirty="0" smtClean="0"/>
              <a:t>DATA PARA ENVIO DO FORMULÁRIO PREENCHIDO PELOS COORDENADORES ESPECÍFICOS: 17 DE DEZEMBRO DE 2015</a:t>
            </a:r>
          </a:p>
          <a:p>
            <a:r>
              <a:rPr lang="pt-BR" dirty="0" smtClean="0"/>
              <a:t>ATÉ 31 DE DEZEMBRO: FORMULAÇÃO DO PLANO DE CULTURA DA UFRN</a:t>
            </a:r>
          </a:p>
          <a:p>
            <a:r>
              <a:rPr lang="pt-BR" dirty="0" smtClean="0"/>
              <a:t>07 DE JANEIRO A 31 DE JANEIRO: AJUSTES DO PLANO DE CULTURA PARA FORMATAÇÃO FINAL DO PLANO</a:t>
            </a:r>
          </a:p>
          <a:p>
            <a:r>
              <a:rPr lang="pt-BR" dirty="0" smtClean="0"/>
              <a:t>ATÉ 05 DE FEVEREIRO: ENVIO DO PLANO PARA ANÁLISE E VALIDAÇÃO DA ADMINISTRAÇÃO CENTRAL DA UFRN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36984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Nota final: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    As propostas serão apreciadas pela PROEX e pelo NAC, a fim de avaliarem a viabilidade e compatibilidade com o que preconiza o Edital Mais Cultura nas Universidades, </a:t>
            </a:r>
            <a:r>
              <a:rPr lang="pt-BR" dirty="0" smtClean="0"/>
              <a:t>o </a:t>
            </a:r>
            <a:r>
              <a:rPr lang="pt-BR" dirty="0" smtClean="0"/>
              <a:t>orçamento físico-financeiro </a:t>
            </a:r>
            <a:r>
              <a:rPr lang="pt-BR" dirty="0" smtClean="0"/>
              <a:t>e as </a:t>
            </a:r>
            <a:r>
              <a:rPr lang="pt-BR" dirty="0" smtClean="0"/>
              <a:t>diretrizes e metas da Política Cultural da </a:t>
            </a:r>
            <a:r>
              <a:rPr lang="pt-BR" dirty="0" smtClean="0"/>
              <a:t>UFRN em consonância com políticas públicas de cultura e educação do Brasil.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Contextualização: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Universidades federais e institutos federais de educação, ciência e tecnologia poderão se inscrever no </a:t>
            </a:r>
            <a:r>
              <a:rPr lang="pt-BR" dirty="0">
                <a:hlinkClick r:id="rId2"/>
              </a:rPr>
              <a:t>edital “Mais Cultura nas Universidades”</a:t>
            </a:r>
            <a:r>
              <a:rPr lang="pt-BR" dirty="0"/>
              <a:t>, que destinará R$ 20 milhões para projetos de arte e cultura brasileiras, com foco na inclusão social, respeito à</a:t>
            </a:r>
            <a:r>
              <a:rPr lang="pt-BR" dirty="0" smtClean="0"/>
              <a:t> </a:t>
            </a:r>
            <a:r>
              <a:rPr lang="pt-BR" dirty="0"/>
              <a:t>diversidade cultural. O </a:t>
            </a:r>
            <a:r>
              <a:rPr lang="pt-BR" dirty="0" smtClean="0"/>
              <a:t>edital é </a:t>
            </a:r>
            <a:r>
              <a:rPr lang="pt-BR" dirty="0"/>
              <a:t>uma parceria entre os </a:t>
            </a:r>
            <a:r>
              <a:rPr lang="pt-BR" dirty="0">
                <a:hlinkClick r:id="rId3"/>
              </a:rPr>
              <a:t>ministérios da Cultura (MinC)</a:t>
            </a:r>
            <a:r>
              <a:rPr lang="pt-BR" dirty="0"/>
              <a:t> e </a:t>
            </a:r>
            <a:r>
              <a:rPr lang="pt-BR" dirty="0">
                <a:hlinkClick r:id="rId4"/>
              </a:rPr>
              <a:t>da Educação (MEC)</a:t>
            </a:r>
            <a:r>
              <a:rPr lang="pt-BR" dirty="0"/>
              <a:t>. Cada instituição contemplada receberá entre R$ 500 mil e R$ 1,5 milhão. As inscrições estão abertas e seguem até 10 de fevereiro.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pt-BR" i="1" dirty="0"/>
              <a:t>“Vamos dar uma injeção para que vários projetos culturais possam ser realizados. E também a reforma dos equipamentos culturais, que normalmente são os mais sofridos dentro das universidades”</a:t>
            </a:r>
            <a:r>
              <a:rPr lang="pt-BR" dirty="0"/>
              <a:t>, destacou a </a:t>
            </a:r>
            <a:r>
              <a:rPr lang="pt-BR" dirty="0" smtClean="0"/>
              <a:t>ministra Marta Suplicy.</a:t>
            </a:r>
          </a:p>
          <a:p>
            <a:pPr algn="just" fontAlgn="base">
              <a:buNone/>
            </a:pPr>
            <a:endParaRPr lang="pt-BR" dirty="0"/>
          </a:p>
          <a:p>
            <a:pPr algn="just" fontAlgn="base"/>
            <a:r>
              <a:rPr lang="pt-BR" dirty="0"/>
              <a:t>Para o secretário de Educação Superior do MEC, Paulo Speller, um dos diferenciais do edital é a possibilidade de as universidades e os institutos federais firmarem parceria entre si e com instituições, empresas ou pessoas físicas, como centros de ensino, universidades estaduais e municipais, gestores e produtores culturais, </a:t>
            </a:r>
            <a:r>
              <a:rPr lang="pt-BR" dirty="0">
                <a:hlinkClick r:id="rId2"/>
              </a:rPr>
              <a:t>Pontos de Cultura</a:t>
            </a:r>
            <a:r>
              <a:rPr lang="pt-BR" dirty="0"/>
              <a:t>, comunidades locais e tradicionais e movimentos sociais, entre outros. </a:t>
            </a:r>
            <a:r>
              <a:rPr lang="pt-BR" i="1" dirty="0"/>
              <a:t>“Isso possibilita a apresentação de projetos mais robustos, que podem ser, inclusive, regionais”</a:t>
            </a:r>
            <a:r>
              <a:rPr lang="pt-BR" dirty="0"/>
              <a:t>, declarou.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 algn="just" fontAlgn="base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sz="3400" dirty="0"/>
              <a:t>As instituições interessadas em participar do edital </a:t>
            </a:r>
            <a:r>
              <a:rPr lang="pt-BR" sz="3400" b="1" u="sng" dirty="0"/>
              <a:t>deverão elaborar um plano de cultura que contemple objetivos, ações e metas para um período de 12 a 24 meses</a:t>
            </a:r>
            <a:r>
              <a:rPr lang="pt-BR" sz="3400" u="sng" dirty="0"/>
              <a:t>. </a:t>
            </a:r>
            <a:r>
              <a:rPr lang="pt-BR" sz="3400" dirty="0"/>
              <a:t>Os planos devem enquadrar-se em um dos seguintes eixos temáticos: Educação Básica; Arte, Comunicação, Cultura das Mídias e Audiovisual; Arte e Cultura Digitais; Diversidade Artístico-Cultural; Produção e Difusão das Artes e Linguagens; Economia Criativa, Empreendedorismo Artístico e Inovação Cultural; Arte e Cultura: Formação, Pesquisa, Extensão e Inovação; e Memória, Museus e Patrimônio Artístico-Cultural</a:t>
            </a:r>
            <a:r>
              <a:rPr lang="pt-BR" sz="3400" dirty="0" smtClean="0"/>
              <a:t>.</a:t>
            </a:r>
          </a:p>
          <a:p>
            <a:pPr algn="just" fontAlgn="base">
              <a:buNone/>
            </a:pPr>
            <a:endParaRPr lang="pt-BR" sz="3400" dirty="0"/>
          </a:p>
          <a:p>
            <a:pPr algn="just" fontAlgn="base"/>
            <a:r>
              <a:rPr lang="pt-BR" sz="3400" dirty="0"/>
              <a:t>Entre as atividades que poderão ser apoiadas pelo Mais Cultura nas Universidades estão o apoio a atividades culturais em escolas públicas, a criação e o fomento de rádios e tevês universitárias, a produção de festivais culturais universitários, a criação de grupos de pesquisa e de novos cursos de pós-graduação em temas ligados à cultura, a criação de museus para preservação da história das universidades e a reestruturação e compra de equipamentos para espaços de ensino e pesquisa já existentes.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43608" y="404664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COMO PARTICIPAR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Os planos de cultura inscritos serão selecionados por um comitê técnico formado por representantes da </a:t>
            </a:r>
            <a:r>
              <a:rPr lang="pt-BR" sz="2800" dirty="0">
                <a:hlinkClick r:id="rId2"/>
              </a:rPr>
              <a:t>Secretaria de Políticas Culturais (SPC) do </a:t>
            </a:r>
            <a:r>
              <a:rPr lang="pt-BR" sz="2800" dirty="0" err="1">
                <a:hlinkClick r:id="rId2"/>
              </a:rPr>
              <a:t>MinC</a:t>
            </a:r>
            <a:r>
              <a:rPr lang="pt-BR" sz="2800" dirty="0"/>
              <a:t>, das </a:t>
            </a:r>
            <a:r>
              <a:rPr lang="pt-BR" sz="2800" dirty="0">
                <a:hlinkClick r:id="rId3"/>
              </a:rPr>
              <a:t>secretarias de Educação Superior (</a:t>
            </a:r>
            <a:r>
              <a:rPr lang="pt-BR" sz="2800" dirty="0" err="1">
                <a:hlinkClick r:id="rId3"/>
              </a:rPr>
              <a:t>Sesu</a:t>
            </a:r>
            <a:r>
              <a:rPr lang="pt-BR" sz="2800" dirty="0">
                <a:hlinkClick r:id="rId3"/>
              </a:rPr>
              <a:t>)</a:t>
            </a:r>
            <a:r>
              <a:rPr lang="pt-BR" sz="2800" dirty="0"/>
              <a:t> e </a:t>
            </a:r>
            <a:r>
              <a:rPr lang="pt-BR" sz="2800" dirty="0">
                <a:hlinkClick r:id="rId4"/>
              </a:rPr>
              <a:t>de Educação Profissional e Tecnológica (</a:t>
            </a:r>
            <a:r>
              <a:rPr lang="pt-BR" sz="2800" dirty="0" err="1">
                <a:hlinkClick r:id="rId4"/>
              </a:rPr>
              <a:t>Setec</a:t>
            </a:r>
            <a:r>
              <a:rPr lang="pt-BR" sz="2800" dirty="0">
                <a:hlinkClick r:id="rId4"/>
              </a:rPr>
              <a:t>)</a:t>
            </a:r>
            <a:r>
              <a:rPr lang="pt-BR" sz="2800" dirty="0"/>
              <a:t> do MEC, da </a:t>
            </a:r>
            <a:r>
              <a:rPr lang="pt-BR" sz="2800" dirty="0">
                <a:hlinkClick r:id="rId5"/>
              </a:rPr>
              <a:t>Associação Nacional dos Dirigentes das Instituições Federais de Ensino Superior (</a:t>
            </a:r>
            <a:r>
              <a:rPr lang="pt-BR" sz="2800" dirty="0" err="1">
                <a:hlinkClick r:id="rId5"/>
              </a:rPr>
              <a:t>Andifes</a:t>
            </a:r>
            <a:r>
              <a:rPr lang="pt-BR" sz="2800" dirty="0">
                <a:hlinkClick r:id="rId5"/>
              </a:rPr>
              <a:t>)</a:t>
            </a:r>
            <a:r>
              <a:rPr lang="pt-BR" sz="2800" dirty="0"/>
              <a:t> e do </a:t>
            </a:r>
            <a:r>
              <a:rPr lang="pt-BR" sz="2800" dirty="0">
                <a:hlinkClick r:id="rId6"/>
              </a:rPr>
              <a:t>Conselho Nacional das Instituições da Rede Federal de Educação Profissional, Científica e Tecnológica (</a:t>
            </a:r>
            <a:r>
              <a:rPr lang="pt-BR" sz="2800" dirty="0" err="1">
                <a:hlinkClick r:id="rId6"/>
              </a:rPr>
              <a:t>Conif</a:t>
            </a:r>
            <a:r>
              <a:rPr lang="pt-BR" sz="2800" dirty="0">
                <a:hlinkClick r:id="rId6"/>
              </a:rPr>
              <a:t>)</a:t>
            </a:r>
            <a:r>
              <a:rPr lang="pt-BR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424936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O que significa para a UFRN estruturar seu Plano de Cultura?</a:t>
            </a:r>
          </a:p>
          <a:p>
            <a:pPr algn="just" fontAlgn="base"/>
            <a:r>
              <a:rPr lang="pt-BR" dirty="0"/>
              <a:t>O Plano de Cultura da UFRN objetiva </a:t>
            </a:r>
            <a:r>
              <a:rPr lang="pt-BR" u="sng" dirty="0"/>
              <a:t>fortalecer, criar e implementar diretrizes, metas e ações acadêmicas no campo das artes e cultura na UFRN, de modo a incluir, respeitar  e fortalecer a diversidade cultural potiguar, nordestina e brasileira</a:t>
            </a:r>
            <a:r>
              <a:rPr lang="pt-BR" dirty="0"/>
              <a:t>, ao </a:t>
            </a:r>
            <a:r>
              <a:rPr lang="pt-BR" dirty="0" smtClean="0"/>
              <a:t>implementar </a:t>
            </a:r>
            <a:r>
              <a:rPr lang="pt-BR" dirty="0"/>
              <a:t>ações com vistas a atingir as metas e objetivos voltados ao desenvolvimento acadêmico e social no âmbito das artes e da cultura. Para tanto, potencializará programas e projetos artístico-culturais  que vem sendo desenvolvido de modo relevante na UFRN, bem como ampliará a atuação desta </a:t>
            </a:r>
            <a:r>
              <a:rPr lang="pt-BR" dirty="0" smtClean="0"/>
              <a:t>Universidade, ao criar novas ações e novas parcerias </a:t>
            </a:r>
            <a:r>
              <a:rPr lang="pt-BR" dirty="0"/>
              <a:t>junto a grupos, movimentos e instituições de arte e cultura do Rio Grande do Norte, do Nordeste e do Brasil. De modo específico o Plano de Cultura da UFRN objetiva</a:t>
            </a:r>
            <a:r>
              <a:rPr lang="pt-BR" dirty="0" smtClean="0"/>
              <a:t>:</a:t>
            </a:r>
          </a:p>
          <a:p>
            <a:pPr fontAlgn="base"/>
            <a:endParaRPr lang="pt-BR" dirty="0"/>
          </a:p>
          <a:p>
            <a:pPr marL="342900" indent="-342900" algn="just">
              <a:buAutoNum type="arabicPeriod"/>
            </a:pPr>
            <a:r>
              <a:rPr lang="pt-BR" dirty="0" smtClean="0"/>
              <a:t>Contribuir </a:t>
            </a:r>
            <a:r>
              <a:rPr lang="pt-BR" dirty="0"/>
              <a:t>com o </a:t>
            </a:r>
            <a:r>
              <a:rPr lang="pt-BR" u="sng" dirty="0"/>
              <a:t>fortalecimento da política cultural da UFRN</a:t>
            </a:r>
            <a:r>
              <a:rPr lang="pt-BR" dirty="0"/>
              <a:t> e o desenvolvimento social do Estado e do País</a:t>
            </a:r>
            <a:r>
              <a:rPr lang="pt-BR" dirty="0" smtClean="0"/>
              <a:t>;</a:t>
            </a:r>
          </a:p>
          <a:p>
            <a:pPr algn="just" fontAlgn="base"/>
            <a:r>
              <a:rPr lang="pt-BR" b="1" dirty="0" smtClean="0"/>
              <a:t>2</a:t>
            </a:r>
            <a:r>
              <a:rPr lang="pt-BR" dirty="0"/>
              <a:t>. Contribuir com o desenvolvimento dos </a:t>
            </a:r>
            <a:r>
              <a:rPr lang="pt-BR" u="sng" dirty="0"/>
              <a:t>Programas estruturantes do Plano de Gestão da UFRN, especificamente o Programa 'Universidade Cidadã e o Programa 'Expansão acadêmica com qualidade</a:t>
            </a:r>
            <a:r>
              <a:rPr lang="pt-BR" dirty="0"/>
              <a:t>', ambos diretamente pautados no diálogo e no desenvolvimento de ações entre a Universidade e a comunidade externa</a:t>
            </a:r>
            <a:r>
              <a:rPr lang="pt-BR" dirty="0" smtClean="0"/>
              <a:t>.</a:t>
            </a:r>
          </a:p>
          <a:p>
            <a:pPr algn="just" fontAlgn="base"/>
            <a:endParaRPr lang="pt-BR" dirty="0"/>
          </a:p>
          <a:p>
            <a:pPr algn="just" fontAlgn="base"/>
            <a:r>
              <a:rPr lang="pt-BR" b="1" dirty="0"/>
              <a:t>3</a:t>
            </a:r>
            <a:r>
              <a:rPr lang="pt-BR" dirty="0"/>
              <a:t>. Implementar e/ou fortalecer as políticas e ações culturais universitárias de modo articulado com as metas do </a:t>
            </a:r>
            <a:r>
              <a:rPr lang="pt-BR" u="sng" dirty="0"/>
              <a:t>Plano Nacional de Cultura/MINC, o Plano Nacional de Educação/MEC e o Programa Cultura Viva/MINC, </a:t>
            </a:r>
            <a:r>
              <a:rPr lang="pt-BR" dirty="0"/>
              <a:t>tendo este último sido aderido pela UFRN, através de assinatura do termo de adesão pela atual Reitora, por ocasião da Teia Nacional da Diversidade.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25000" lnSpcReduction="20000"/>
          </a:bodyPr>
          <a:lstStyle/>
          <a:p>
            <a:pPr algn="just" fontAlgn="base">
              <a:buNone/>
            </a:pPr>
            <a:r>
              <a:rPr lang="pt-BR" sz="7200" b="1" dirty="0" smtClean="0"/>
              <a:t>4</a:t>
            </a:r>
            <a:r>
              <a:rPr lang="pt-BR" sz="7200" dirty="0" smtClean="0"/>
              <a:t>. </a:t>
            </a:r>
            <a:r>
              <a:rPr lang="pt-BR" sz="7200" u="sng" dirty="0" smtClean="0"/>
              <a:t>Fortalecer e disseminar as ações dos Projetos artísticos de extensão da UFRN e grupos artísticos</a:t>
            </a:r>
            <a:r>
              <a:rPr lang="pt-BR" sz="7200" dirty="0" smtClean="0"/>
              <a:t>, sendo uma média de 30 atualmente existentes, sobretudo naquilo que a portaria N° 012/2011 da PROEX preconiza sobre a atuação dos Grupos artísticos da UFRN, isto é: “</a:t>
            </a:r>
            <a:r>
              <a:rPr lang="pt-BR" sz="7200" i="1" dirty="0" smtClean="0"/>
              <a:t>Destinem parte de suas atividades à disseminação de sua produção junto à comunidade e/ou segmentos sociais com baixo poder de acesso a bens culturais (bairros periféricos, escolas públicas, entre outros)</a:t>
            </a:r>
            <a:r>
              <a:rPr lang="pt-BR" sz="7200" dirty="0" smtClean="0"/>
              <a:t>”.</a:t>
            </a:r>
          </a:p>
          <a:p>
            <a:pPr algn="just" fontAlgn="base">
              <a:buNone/>
            </a:pPr>
            <a:endParaRPr lang="pt-BR" sz="7200" dirty="0"/>
          </a:p>
          <a:p>
            <a:pPr algn="just" fontAlgn="base">
              <a:buNone/>
            </a:pPr>
            <a:r>
              <a:rPr lang="pt-BR" sz="7200" b="1" dirty="0" smtClean="0"/>
              <a:t>5</a:t>
            </a:r>
            <a:r>
              <a:rPr lang="pt-BR" sz="7200" dirty="0" smtClean="0"/>
              <a:t>. Desenvolver contextos de </a:t>
            </a:r>
            <a:r>
              <a:rPr lang="pt-BR" sz="7200" u="sng" dirty="0" smtClean="0"/>
              <a:t>reflexões e interações acadêmico-social através de ações do tipo seminários, simpósios, oficinas, rodas de conversa, apresentações artísticas, as quais contribuirão para a formação estética, artística e educacional da comunidade universitária, das escolas e dos demais segmentos sociais participantes</a:t>
            </a:r>
            <a:r>
              <a:rPr lang="pt-BR" sz="7200" dirty="0" smtClean="0"/>
              <a:t>, sendo estes interlocutores cruciais para o fortalecimento da diversidade cultural potiguar, nordestina e brasileira. </a:t>
            </a:r>
            <a:endParaRPr lang="pt-BR" sz="7200" dirty="0"/>
          </a:p>
          <a:p>
            <a:pPr algn="just" fontAlgn="base">
              <a:buNone/>
            </a:pPr>
            <a:r>
              <a:rPr lang="pt-BR" sz="7200" b="1" u="sng" dirty="0" smtClean="0"/>
              <a:t>6</a:t>
            </a:r>
            <a:r>
              <a:rPr lang="pt-BR" sz="7200" u="sng" dirty="0" smtClean="0"/>
              <a:t>.Fortalecer o Programa </a:t>
            </a:r>
            <a:r>
              <a:rPr lang="pt-BR" sz="7200" u="sng" dirty="0" err="1" smtClean="0"/>
              <a:t>SigaArte</a:t>
            </a:r>
            <a:r>
              <a:rPr lang="pt-BR" sz="7200" u="sng" dirty="0" smtClean="0"/>
              <a:t> na UFRN</a:t>
            </a:r>
            <a:r>
              <a:rPr lang="pt-BR" sz="7200" dirty="0" smtClean="0"/>
              <a:t>, incluindo uma maior participação das produções de arte e cultura do RN em ambientes da UFRN. PROGRAMA </a:t>
            </a:r>
            <a:r>
              <a:rPr lang="pt-BR" sz="7200" dirty="0" err="1" smtClean="0"/>
              <a:t>SigaArte</a:t>
            </a:r>
            <a:r>
              <a:rPr lang="pt-BR" sz="7200" dirty="0" smtClean="0"/>
              <a:t> na UFRN: Arte, Cultura, Qualidade de Vida e Meio Ambiente tem como objetivo principal disseminar a cultura artística universitária, promovendo a formação de público para as artes e proporcionando um ambiente favorável e saudável a todos que integram a UFRN. Nesse sentido, os momentos de convivência diária nos vários ambientes desta Universidade poderão se traduzir em modos de coexistência e de experiência estética. 	O Programa vem ocorrendo desde 2014 a partir de “</a:t>
            </a:r>
            <a:r>
              <a:rPr lang="pt-BR" sz="7200" dirty="0" err="1" smtClean="0"/>
              <a:t>Itinerâncias</a:t>
            </a:r>
            <a:r>
              <a:rPr lang="pt-BR" sz="7200" dirty="0" smtClean="0"/>
              <a:t> e permanências artísticas”: </a:t>
            </a:r>
          </a:p>
          <a:p>
            <a:pPr algn="just">
              <a:buNone/>
            </a:pPr>
            <a:r>
              <a:rPr lang="pt-BR" sz="7200" b="1" dirty="0" smtClean="0"/>
              <a:t>7</a:t>
            </a:r>
            <a:r>
              <a:rPr lang="pt-BR" sz="7200" dirty="0" smtClean="0"/>
              <a:t>.</a:t>
            </a:r>
            <a:r>
              <a:rPr lang="pt-BR" sz="7200" u="sng" dirty="0" smtClean="0"/>
              <a:t>Criar o Cine UFRN</a:t>
            </a:r>
            <a:r>
              <a:rPr lang="pt-BR" sz="7200" dirty="0" smtClean="0"/>
              <a:t>: Na UFRN existem um significativo número de projetos na área de audiovisual e cinema, fato que tem mobilizado docentes e discentes a pleitearem a criação e uma sala de cinema para viabilização de ações mensais dessas áreas.</a:t>
            </a:r>
            <a:r>
              <a:rPr lang="pt-BR" sz="8000" dirty="0" smtClean="0"/>
              <a:t>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sz="2900" b="1" dirty="0"/>
              <a:t>8</a:t>
            </a:r>
            <a:r>
              <a:rPr lang="pt-BR" sz="2900" dirty="0" smtClean="0"/>
              <a:t>. </a:t>
            </a:r>
            <a:r>
              <a:rPr lang="pt-BR" sz="2900" u="sng" dirty="0" smtClean="0"/>
              <a:t>Viabilizar </a:t>
            </a:r>
            <a:r>
              <a:rPr lang="pt-BR" sz="2900" u="sng" dirty="0" smtClean="0"/>
              <a:t>grande evento acadêmico-cultural, em 2 </a:t>
            </a:r>
            <a:r>
              <a:rPr lang="pt-BR" sz="2900" u="sng" dirty="0" smtClean="0"/>
              <a:t>edições</a:t>
            </a:r>
            <a:r>
              <a:rPr lang="pt-BR" sz="2900" dirty="0" smtClean="0"/>
              <a:t> com participação de comunidades quilombolas; indígenas; ciganas; povos de terreiro; fóruns artísticos; seminários etc.</a:t>
            </a:r>
          </a:p>
          <a:p>
            <a:pPr algn="just">
              <a:buNone/>
            </a:pPr>
            <a:r>
              <a:rPr lang="pt-BR" sz="2900" b="1" dirty="0" smtClean="0"/>
              <a:t>9</a:t>
            </a:r>
            <a:r>
              <a:rPr lang="pt-BR" sz="2900" dirty="0" smtClean="0"/>
              <a:t>. </a:t>
            </a:r>
            <a:r>
              <a:rPr lang="pt-BR" sz="2900" dirty="0"/>
              <a:t> </a:t>
            </a:r>
            <a:r>
              <a:rPr lang="pt-BR" sz="2900" u="sng" dirty="0" smtClean="0"/>
              <a:t>Fortalecer e diversificar Edições da </a:t>
            </a:r>
            <a:r>
              <a:rPr lang="pt-BR" sz="2900" u="sng" dirty="0" err="1" smtClean="0"/>
              <a:t>Cientec</a:t>
            </a:r>
            <a:r>
              <a:rPr lang="pt-BR" sz="2900" u="sng" dirty="0" smtClean="0"/>
              <a:t> Cultural;</a:t>
            </a:r>
          </a:p>
          <a:p>
            <a:pPr algn="just">
              <a:buNone/>
            </a:pPr>
            <a:r>
              <a:rPr lang="pt-BR" sz="2900" b="1" dirty="0" smtClean="0"/>
              <a:t>10</a:t>
            </a:r>
            <a:r>
              <a:rPr lang="pt-BR" sz="2900" dirty="0" smtClean="0"/>
              <a:t>. Viabilizar/fortalecer ações acadêmicas relacionadas à </a:t>
            </a:r>
            <a:r>
              <a:rPr lang="pt-BR" sz="2900" dirty="0" smtClean="0"/>
              <a:t>Memória da UFRN (museus, acervos, catálogos </a:t>
            </a:r>
            <a:r>
              <a:rPr lang="pt-BR" sz="2900" dirty="0" err="1" smtClean="0"/>
              <a:t>etc</a:t>
            </a:r>
            <a:r>
              <a:rPr lang="pt-BR" sz="2900" dirty="0" smtClean="0"/>
              <a:t>); </a:t>
            </a:r>
          </a:p>
          <a:p>
            <a:pPr algn="just">
              <a:buNone/>
            </a:pPr>
            <a:r>
              <a:rPr lang="pt-BR" sz="2900" b="1" dirty="0" smtClean="0"/>
              <a:t>11</a:t>
            </a:r>
            <a:r>
              <a:rPr lang="pt-BR" sz="2900" dirty="0" smtClean="0"/>
              <a:t>.(Re)estruturar </a:t>
            </a:r>
            <a:r>
              <a:rPr lang="pt-BR" sz="2900" dirty="0" smtClean="0"/>
              <a:t>Equipamentos </a:t>
            </a:r>
            <a:r>
              <a:rPr lang="pt-BR" sz="2900" dirty="0" smtClean="0"/>
              <a:t>culturais da UFRN </a:t>
            </a:r>
            <a:r>
              <a:rPr lang="pt-BR" sz="2900" dirty="0" smtClean="0"/>
              <a:t>(Sala </a:t>
            </a:r>
            <a:r>
              <a:rPr lang="pt-BR" sz="2900" dirty="0" smtClean="0"/>
              <a:t>de cinema;  </a:t>
            </a:r>
            <a:r>
              <a:rPr lang="pt-BR" sz="2900" dirty="0" smtClean="0"/>
              <a:t>Sala de Acervos artísticos)</a:t>
            </a:r>
            <a:endParaRPr lang="pt-BR" sz="2900" dirty="0" smtClean="0"/>
          </a:p>
          <a:p>
            <a:pPr algn="just">
              <a:buNone/>
            </a:pPr>
            <a:r>
              <a:rPr lang="pt-BR" sz="2900" b="1" dirty="0" smtClean="0"/>
              <a:t>12</a:t>
            </a:r>
            <a:r>
              <a:rPr lang="pt-BR" sz="2900" dirty="0" smtClean="0"/>
              <a:t>. </a:t>
            </a:r>
            <a:r>
              <a:rPr lang="pt-BR" sz="2900" u="sng" dirty="0" smtClean="0"/>
              <a:t>Fortalecer Seminário de Arte e Cultura da UFRN </a:t>
            </a:r>
            <a:r>
              <a:rPr lang="pt-BR" sz="2900" dirty="0" smtClean="0"/>
              <a:t>(com </a:t>
            </a:r>
            <a:r>
              <a:rPr lang="pt-BR" sz="2900" dirty="0" err="1" smtClean="0"/>
              <a:t>GTs</a:t>
            </a:r>
            <a:r>
              <a:rPr lang="pt-BR" sz="2900" dirty="0" smtClean="0"/>
              <a:t>; apresentações artísticas, Fóruns </a:t>
            </a:r>
            <a:r>
              <a:rPr lang="pt-BR" sz="2900" dirty="0" err="1" smtClean="0"/>
              <a:t>etc</a:t>
            </a:r>
            <a:r>
              <a:rPr lang="pt-BR" sz="2900" dirty="0" smtClean="0"/>
              <a:t>)</a:t>
            </a:r>
          </a:p>
          <a:p>
            <a:pPr algn="just">
              <a:buNone/>
            </a:pPr>
            <a:r>
              <a:rPr lang="pt-BR" sz="2900" b="1" dirty="0" smtClean="0"/>
              <a:t>13</a:t>
            </a:r>
            <a:r>
              <a:rPr lang="pt-BR" sz="2900" dirty="0" smtClean="0"/>
              <a:t>.Fortalecer a integração entre o Núcleo de Arte e Cultura e Pró-reitoria de Extensão como instâncias que coordenam a política cultural da UFRN em parceria com as demais instâncias da UFRN (Pró-Reitoria de Graduação, Pró-Reitoria de Assuntos Estudantis, Escola de Música da UFRN, Departamento de Artes da UFRN, Secretaria de Educação à Distância, CCHLA, </a:t>
            </a:r>
            <a:r>
              <a:rPr lang="pt-BR" sz="2900" dirty="0" smtClean="0"/>
              <a:t>EDUFRN,FACISA</a:t>
            </a:r>
            <a:r>
              <a:rPr lang="pt-BR" sz="2900" dirty="0" smtClean="0"/>
              <a:t>, CERES, EAJ.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21499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pt-BR" sz="2600" b="1" dirty="0" smtClean="0"/>
              <a:t>O Plano deverá </a:t>
            </a:r>
            <a:r>
              <a:rPr lang="pt-BR" sz="2600" b="1" dirty="0"/>
              <a:t>conter: </a:t>
            </a:r>
            <a:endParaRPr lang="pt-BR" sz="2600" b="1" dirty="0" smtClean="0"/>
          </a:p>
          <a:p>
            <a:pPr fontAlgn="base"/>
            <a:r>
              <a:rPr lang="pt-BR" sz="2600" dirty="0" smtClean="0"/>
              <a:t>1</a:t>
            </a:r>
            <a:r>
              <a:rPr lang="pt-BR" sz="2600" dirty="0"/>
              <a:t>. o formulário com a proposta; </a:t>
            </a:r>
            <a:endParaRPr lang="pt-BR" sz="2600" dirty="0" smtClean="0"/>
          </a:p>
          <a:p>
            <a:pPr fontAlgn="base"/>
            <a:r>
              <a:rPr lang="pt-BR" sz="2600" dirty="0" smtClean="0"/>
              <a:t>2</a:t>
            </a:r>
            <a:r>
              <a:rPr lang="pt-BR" sz="2600" dirty="0"/>
              <a:t>. Currículo </a:t>
            </a:r>
            <a:r>
              <a:rPr lang="pt-BR" sz="2600" dirty="0" err="1"/>
              <a:t>lattes</a:t>
            </a:r>
            <a:r>
              <a:rPr lang="pt-BR" sz="2600" dirty="0"/>
              <a:t> dos coordenadores; </a:t>
            </a:r>
            <a:endParaRPr lang="pt-BR" sz="2600" dirty="0" smtClean="0"/>
          </a:p>
          <a:p>
            <a:pPr fontAlgn="base"/>
            <a:r>
              <a:rPr lang="pt-BR" sz="2600" dirty="0" smtClean="0"/>
              <a:t>3</a:t>
            </a:r>
            <a:r>
              <a:rPr lang="pt-BR" sz="2600" dirty="0"/>
              <a:t>. Documento de aprovação da proposta pelas instâncias colegiadas da UFRN (anexo II); </a:t>
            </a:r>
            <a:endParaRPr lang="pt-BR" sz="2600" dirty="0" smtClean="0"/>
          </a:p>
          <a:p>
            <a:pPr fontAlgn="base"/>
            <a:r>
              <a:rPr lang="pt-BR" sz="2600" dirty="0" smtClean="0"/>
              <a:t>4</a:t>
            </a:r>
            <a:r>
              <a:rPr lang="pt-BR" sz="2600" dirty="0"/>
              <a:t>. Carta de anuência da UFRN e possíveis instituições parceiras.</a:t>
            </a:r>
          </a:p>
          <a:p>
            <a:pPr fontAlgn="base"/>
            <a:r>
              <a:rPr lang="pt-BR" sz="2600" dirty="0"/>
              <a:t>VALOR MÍNIMO POR IES: R$ 500.000,00</a:t>
            </a:r>
          </a:p>
          <a:p>
            <a:pPr fontAlgn="base"/>
            <a:r>
              <a:rPr lang="pt-BR" sz="2600" dirty="0"/>
              <a:t>VALOR MÁXIMO POR IES: 1.500.000,00</a:t>
            </a:r>
          </a:p>
          <a:p>
            <a:pPr fontAlgn="base"/>
            <a:r>
              <a:rPr lang="pt-BR" sz="2600" dirty="0"/>
              <a:t>OBS: Cada IES poderá encaminhar no máximo uma proposta. </a:t>
            </a:r>
            <a:endParaRPr lang="pt-BR" sz="2600" dirty="0" smtClean="0"/>
          </a:p>
          <a:p>
            <a:pPr fontAlgn="base"/>
            <a:endParaRPr lang="pt-BR" dirty="0"/>
          </a:p>
          <a:p>
            <a:pPr fontAlgn="base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176</TotalTime>
  <Words>1211</Words>
  <Application>Microsoft Office PowerPoint</Application>
  <PresentationFormat>Apresentação na tela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Metrô</vt:lpstr>
      <vt:lpstr>EDITAL MAIS CULTURA NAS UNIVERSIDADES</vt:lpstr>
      <vt:lpstr>Contextualização:</vt:lpstr>
      <vt:lpstr>Slide 3</vt:lpstr>
      <vt:lpstr>Slide 4</vt:lpstr>
      <vt:lpstr>Slide 5</vt:lpstr>
      <vt:lpstr>Slide 6</vt:lpstr>
      <vt:lpstr>Slide 7</vt:lpstr>
      <vt:lpstr>Slide 8</vt:lpstr>
      <vt:lpstr>Slide 9</vt:lpstr>
      <vt:lpstr>Participação de todos interessados no envio de Propostas</vt:lpstr>
      <vt:lpstr>Slide 11</vt:lpstr>
      <vt:lpstr>Slide 12</vt:lpstr>
      <vt:lpstr>Slide 13</vt:lpstr>
      <vt:lpstr>Slide 14</vt:lpstr>
    </vt:vector>
  </TitlesOfParts>
  <Company>Cortesia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EDITAL MAIS CULTURA NAS UNIVERSIDADES</dc:title>
  <dc:creator>Dora</dc:creator>
  <cp:lastModifiedBy>Dora</cp:lastModifiedBy>
  <cp:revision>18</cp:revision>
  <dcterms:created xsi:type="dcterms:W3CDTF">2014-12-07T23:35:31Z</dcterms:created>
  <dcterms:modified xsi:type="dcterms:W3CDTF">2014-12-09T11:34:44Z</dcterms:modified>
</cp:coreProperties>
</file>